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29.02.2016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29.02.2016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29.02.2016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29.02.2016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29.02.2016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29.02.2016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29.02.2016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29.02.2016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29.02.2016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29.02.2016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29.02.2016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8DCC1-630B-48DF-8CC0-6D88113E17D3}" type="datetimeFigureOut">
              <a:rPr lang="ru-RU" smtClean="0"/>
              <a:pPr/>
              <a:t>29.02.2016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7848" y="4005064"/>
            <a:ext cx="7772400" cy="1470025"/>
          </a:xfrm>
        </p:spPr>
        <p:txBody>
          <a:bodyPr/>
          <a:lstStyle/>
          <a:p>
            <a:r>
              <a:rPr lang="ru-RU" dirty="0" smtClean="0"/>
              <a:t>«Название проекта»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517232"/>
            <a:ext cx="6400800" cy="792088"/>
          </a:xfrm>
        </p:spPr>
        <p:txBody>
          <a:bodyPr/>
          <a:lstStyle/>
          <a:p>
            <a:r>
              <a:rPr lang="ru-RU" dirty="0" smtClean="0"/>
              <a:t>ФИО студент, магистр, аспират.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17848" y="285293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«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УМНИК» - 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2016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Рисунок 1" descr="фонд рис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1376" y="1918891"/>
            <a:ext cx="6400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9552" y="0"/>
            <a:ext cx="860444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Приложение 3</a:t>
            </a:r>
          </a:p>
          <a:p>
            <a:pPr algn="r"/>
            <a:r>
              <a:rPr lang="ru-RU" sz="1200" dirty="0" smtClean="0">
                <a:latin typeface="+mj-lt"/>
              </a:rPr>
              <a:t>К </a:t>
            </a:r>
            <a:r>
              <a:rPr lang="ru-RU" sz="1200" dirty="0">
                <a:latin typeface="+mj-lt"/>
              </a:rPr>
              <a:t>Положению о полуфинальном отборе</a:t>
            </a:r>
          </a:p>
          <a:p>
            <a:pPr algn="r"/>
            <a:r>
              <a:rPr lang="ru-RU" sz="1200" dirty="0">
                <a:latin typeface="+mj-lt"/>
              </a:rPr>
              <a:t>молодежных научно-исследовательских инновационных</a:t>
            </a:r>
          </a:p>
          <a:p>
            <a:pPr algn="r"/>
            <a:r>
              <a:rPr lang="ru-RU" sz="1200" dirty="0">
                <a:latin typeface="+mj-lt"/>
              </a:rPr>
              <a:t>проектов Дагестанского государственного университета</a:t>
            </a:r>
          </a:p>
          <a:p>
            <a:pPr algn="r"/>
            <a:r>
              <a:rPr lang="ru-RU" sz="1200" dirty="0">
                <a:latin typeface="+mj-lt"/>
              </a:rPr>
              <a:t>для участия в финале конкурса «Умник»</a:t>
            </a:r>
          </a:p>
          <a:p>
            <a:r>
              <a:rPr lang="ru-RU" dirty="0"/>
              <a:t> </a:t>
            </a:r>
            <a:r>
              <a:rPr lang="x-none" dirty="0"/>
              <a:t> </a:t>
            </a:r>
            <a:r>
              <a:rPr lang="x-none" sz="1200" b="1" dirty="0" smtClean="0"/>
              <a:t>Форма </a:t>
            </a:r>
            <a:r>
              <a:rPr lang="x-none" sz="1200" b="1" dirty="0"/>
              <a:t>представления </a:t>
            </a:r>
            <a:r>
              <a:rPr lang="ru-RU" sz="1200" b="1" dirty="0" smtClean="0"/>
              <a:t>презентации </a:t>
            </a:r>
            <a:r>
              <a:rPr lang="x-none" sz="1200" b="1" dirty="0" smtClean="0"/>
              <a:t>на </a:t>
            </a:r>
            <a:r>
              <a:rPr lang="x-none" sz="1200" b="1" dirty="0"/>
              <a:t>участие в полуфинальном (финальном) мероприятии по программе «УМНИК»</a:t>
            </a:r>
            <a:endParaRPr lang="ru-RU" sz="1200" b="1" dirty="0"/>
          </a:p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Партнеры, заинтересованные организации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Укажите кому потенциально интересен Ваш проект, кто готов оказать поддержку его развитию, кто готов предоставить дополнительные ресурсы (оборудование, финансы, помещение, комплектующие, образцы). При наличии продемонстрируйте имеющиеся намерения в виде письма от организации.</a:t>
            </a:r>
            <a:endParaRPr lang="ru-RU" dirty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20448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Спасибо за внимание!</a:t>
            </a:r>
          </a:p>
          <a:p>
            <a:pPr algn="ctr">
              <a:buNone/>
            </a:pPr>
            <a:r>
              <a:rPr lang="ru-RU" dirty="0" smtClean="0"/>
              <a:t>ФИО </a:t>
            </a:r>
          </a:p>
          <a:p>
            <a:pPr algn="ctr">
              <a:buNone/>
            </a:pPr>
            <a:r>
              <a:rPr lang="ru-RU" dirty="0" smtClean="0"/>
              <a:t>контакты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презентации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Актуальность идеи (проблематика)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Предлагаемое решение (Конечный продукт)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Обоснование научной новизны проекта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Техническая </a:t>
            </a:r>
            <a:r>
              <a:rPr lang="ru-RU" dirty="0" smtClean="0"/>
              <a:t>значимость (преимущества перед существующими аналогами)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Перспектива </a:t>
            </a:r>
            <a:r>
              <a:rPr lang="ru-RU" dirty="0"/>
              <a:t>коммерциализации результата </a:t>
            </a:r>
            <a:r>
              <a:rPr lang="ru-RU" dirty="0" smtClean="0"/>
              <a:t>НИОКР (Сферы применения и конкретный потребитель)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План реализации проекта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Защита прав на интеллектуальную собственность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Партнеры, заинтересованные организации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Актуальность идеи (проблематика)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Обозначьте наличие и уровень существующей проблемы, на решение которой направлена Ваша идея. </a:t>
            </a:r>
            <a:r>
              <a:rPr lang="ru-RU" dirty="0"/>
              <a:t>Идея, сформулированная в проекте, должна иметь  значение для решения современных проблем и задач как в отдельном регионе, так и в России в целом.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Предлагаемое решение (Конечный продукт)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Дайте информацию по продукту, который Вы будете создавать и реализовывать. Используйте фотографии продукта и/или схемы, поясняющие ключевые инновационные моменты продукта.  Если есть возможность, во время выступления покажите лабораторный образец или макет.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Обоснование научной новизны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</a:t>
            </a:r>
            <a:r>
              <a:rPr lang="ru-RU" dirty="0" smtClean="0"/>
              <a:t>тразите </a:t>
            </a:r>
            <a:r>
              <a:rPr lang="ru-RU" dirty="0"/>
              <a:t>научные исследования, в результате которых возникла идея, а также условия, необходимые для ее </a:t>
            </a:r>
            <a:r>
              <a:rPr lang="ru-RU" dirty="0" smtClean="0"/>
              <a:t>реализации. Поясните, имеете ли Вы доступ </a:t>
            </a:r>
            <a:r>
              <a:rPr lang="ru-RU" dirty="0"/>
              <a:t>к оборудованию для проведения НИОКР, экспериментальную базу для проведения </a:t>
            </a:r>
            <a:r>
              <a:rPr lang="ru-RU" dirty="0" smtClean="0"/>
              <a:t>испытаний.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 (схемы, формулы)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7142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Техническая значимость (преимущества перед существующими аналогами)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r>
              <a:rPr lang="ru-RU" dirty="0" smtClean="0"/>
              <a:t>Представьте сравнительный анализ Вашего продукта с существующими аналогичными способами решения проблемы, обозначьте Ваши преимущества и недостатки, отметьте  в чем проявляется </a:t>
            </a:r>
            <a:r>
              <a:rPr lang="ru-RU" dirty="0"/>
              <a:t>решающее влияние </a:t>
            </a:r>
            <a:r>
              <a:rPr lang="ru-RU" dirty="0" smtClean="0"/>
              <a:t>Вашей идеи на </a:t>
            </a:r>
            <a:r>
              <a:rPr lang="ru-RU" dirty="0"/>
              <a:t>современную технику и </a:t>
            </a:r>
            <a:r>
              <a:rPr lang="ru-RU" dirty="0" smtClean="0"/>
              <a:t>технологии.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 (таблицу)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784976" cy="11381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Перспектива коммерциализации результата НИОКР (Сферы применения и конкретный потребитель)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60848"/>
            <a:ext cx="8507288" cy="3312368"/>
          </a:xfrm>
        </p:spPr>
        <p:txBody>
          <a:bodyPr/>
          <a:lstStyle/>
          <a:p>
            <a:r>
              <a:rPr lang="ru-RU" sz="2800" dirty="0" smtClean="0"/>
              <a:t>Представьте результаты оценки рынка </a:t>
            </a:r>
            <a:r>
              <a:rPr lang="ru-RU" sz="2800" dirty="0"/>
              <a:t>для создаваемого </a:t>
            </a:r>
            <a:r>
              <a:rPr lang="ru-RU" sz="2800" dirty="0" smtClean="0"/>
              <a:t>продукта. Обозначьте потенциального </a:t>
            </a:r>
            <a:r>
              <a:rPr lang="ru-RU" sz="2800" dirty="0"/>
              <a:t>потребителя, </a:t>
            </a:r>
            <a:r>
              <a:rPr lang="ru-RU" sz="2800" dirty="0" smtClean="0"/>
              <a:t>наличие рисков </a:t>
            </a:r>
            <a:r>
              <a:rPr lang="ru-RU" sz="2800" dirty="0"/>
              <a:t>коммерциализации и мер их </a:t>
            </a:r>
            <a:r>
              <a:rPr lang="ru-RU" sz="2800" dirty="0" smtClean="0"/>
              <a:t>снижения, наличие конкурентов, дайте информацию о ценах на Ваш продукт и на продукцию конкурентов, укажите себестоимость Вашего продукта, объем рынка.</a:t>
            </a:r>
            <a:endParaRPr lang="ru-RU" sz="2800" dirty="0"/>
          </a:p>
          <a:p>
            <a:pPr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 (фото)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 реализации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435280" cy="4569371"/>
          </a:xfrm>
        </p:spPr>
        <p:txBody>
          <a:bodyPr/>
          <a:lstStyle/>
          <a:p>
            <a:r>
              <a:rPr lang="ru-RU" dirty="0" smtClean="0"/>
              <a:t>Представьте </a:t>
            </a:r>
            <a:r>
              <a:rPr lang="ru-RU" dirty="0"/>
              <a:t>план реализации идеи в конечный продукт, т.е. от начальной стадии (идеи) до готового продукта (работоспособной технологии</a:t>
            </a:r>
            <a:r>
              <a:rPr lang="ru-RU" dirty="0" smtClean="0"/>
              <a:t>) </a:t>
            </a:r>
            <a:r>
              <a:rPr lang="ru-RU" dirty="0"/>
              <a:t>с указанием временных и финансовых затрат</a:t>
            </a:r>
            <a:r>
              <a:rPr lang="ru-RU" dirty="0" smtClean="0"/>
              <a:t>. Кратко обозначьте направление использования инвестиций.</a:t>
            </a:r>
            <a:endParaRPr lang="ru-RU" dirty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 (таблицу)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Защита прав на интеллектуальную собственность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Обозначьте что необходимо защитить в Вашем проекте (патент на  - способ, полезную модель, изобретение, промышленный образец; свидетельство, лицензирование, сертификация). На кого будут оформлены права на ИС. Если есть уже какие либо документы подтверждающие Ваши права на ИС  - приведите на слайде.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517</Words>
  <Application>Microsoft Office PowerPoint</Application>
  <PresentationFormat>Экран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«Название проекта»</vt:lpstr>
      <vt:lpstr>Структура презентации</vt:lpstr>
      <vt:lpstr>Актуальность идеи (проблематика) </vt:lpstr>
      <vt:lpstr>Предлагаемое решение (Конечный продукт)</vt:lpstr>
      <vt:lpstr>Обоснование научной новизны проекта</vt:lpstr>
      <vt:lpstr>Техническая значимость (преимущества перед существующими аналогами) </vt:lpstr>
      <vt:lpstr>Перспектива коммерциализации результата НИОКР (Сферы применения и конкретный потребитель) </vt:lpstr>
      <vt:lpstr>План реализации  </vt:lpstr>
      <vt:lpstr>Защита прав на интеллектуальную собственность</vt:lpstr>
      <vt:lpstr>Партнеры, заинтересованные организации </vt:lpstr>
      <vt:lpstr>Слайд 11</vt:lpstr>
    </vt:vector>
  </TitlesOfParts>
  <Company>FASIE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проекта</dc:title>
  <dc:creator>ilushkina</dc:creator>
  <cp:lastModifiedBy>nauchuprav</cp:lastModifiedBy>
  <cp:revision>15</cp:revision>
  <dcterms:created xsi:type="dcterms:W3CDTF">2012-03-28T05:25:26Z</dcterms:created>
  <dcterms:modified xsi:type="dcterms:W3CDTF">2016-02-29T13:32:28Z</dcterms:modified>
</cp:coreProperties>
</file>